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ce3533c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ce3533c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ba6e04c0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ba6e04c0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ce3533cd9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ce3533cd9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c80e367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c80e367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acbe116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acbe116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c80e367f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c80e367f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acbe116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acbe116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cbd01bb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cbd01bb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c80e367f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c80e367f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c80e367f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c80e367f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a818b6f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a818b6f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acbe116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acbe116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b7e7406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b7e740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ce3533cd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ce3533cd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acbe116e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aacbe116e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c58d3b0c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c58d3b0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c58d3b0c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c58d3b0c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c58d3b0c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c58d3b0c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c58d3b0c9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c58d3b0c9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c58d3b0c9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c58d3b0c9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ba6e04c0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ba6e04c0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a3c2cc7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a3c2cc7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c58d3b0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c58d3b0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c58d3b0c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c58d3b0c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c880f25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c880f25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ce3533cd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ce3533c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ce3533c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ce3533c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6.jp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37.png"/><Relationship Id="rId5" Type="http://schemas.openxmlformats.org/officeDocument/2006/relationships/image" Target="../media/image26.jpg"/><Relationship Id="rId6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28.png"/><Relationship Id="rId5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124" y="2286388"/>
            <a:ext cx="2649169" cy="19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9099" l="0" r="0" t="0"/>
          <a:stretch/>
        </p:blipFill>
        <p:spPr>
          <a:xfrm>
            <a:off x="1949175" y="2143950"/>
            <a:ext cx="1561500" cy="227837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uhh…. Traveling Sales</a:t>
            </a:r>
            <a:r>
              <a:rPr lang="en" strike="sngStrike">
                <a:solidFill>
                  <a:schemeClr val="dk2"/>
                </a:solidFill>
              </a:rPr>
              <a:t>man</a:t>
            </a:r>
            <a:r>
              <a:rPr lang="en"/>
              <a:t>person Problem???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496500" y="43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 Henry Adams, Dylan Dao, Harry Williams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8" name="Google Shape;58;p13" title="istockphoto-186868275-612x61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00" y="2440575"/>
            <a:ext cx="1876325" cy="17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277" y="2420277"/>
            <a:ext cx="2684298" cy="17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04225" y="86328"/>
            <a:ext cx="4297125" cy="42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Runtime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311700" y="1135850"/>
            <a:ext cx="465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Using a brute-force algorithm for TSP, every possible tour of the cities is examined: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264300" y="2507750"/>
            <a:ext cx="86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0000"/>
                </a:solidFill>
              </a:rPr>
              <a:t>for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2"/>
                </a:solidFill>
              </a:rPr>
              <a:t>perm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666666"/>
                </a:solidFill>
              </a:rPr>
              <a:t>itertools.permutations(</a:t>
            </a:r>
            <a:r>
              <a:rPr lang="en" sz="1900">
                <a:solidFill>
                  <a:srgbClr val="188038"/>
                </a:solidFill>
              </a:rPr>
              <a:t>range</a:t>
            </a:r>
            <a:r>
              <a:rPr lang="en" sz="1900">
                <a:solidFill>
                  <a:srgbClr val="666666"/>
                </a:solidFill>
              </a:rPr>
              <a:t>(</a:t>
            </a:r>
            <a:r>
              <a:rPr lang="en" sz="1900">
                <a:solidFill>
                  <a:srgbClr val="FF00FF"/>
                </a:solidFill>
              </a:rPr>
              <a:t>1</a:t>
            </a:r>
            <a:r>
              <a:rPr lang="en" sz="1900">
                <a:solidFill>
                  <a:srgbClr val="666666"/>
                </a:solidFill>
              </a:rPr>
              <a:t>, n)) </a:t>
            </a:r>
            <a:r>
              <a:rPr lang="en" sz="1900">
                <a:solidFill>
                  <a:schemeClr val="dk1"/>
                </a:solidFill>
              </a:rPr>
              <a:t>producing</a:t>
            </a:r>
            <a:r>
              <a:rPr lang="en" sz="1900">
                <a:solidFill>
                  <a:srgbClr val="666666"/>
                </a:solidFill>
              </a:rPr>
              <a:t> (n - 1)! </a:t>
            </a:r>
            <a:r>
              <a:rPr lang="en" sz="1900">
                <a:solidFill>
                  <a:schemeClr val="dk1"/>
                </a:solidFill>
              </a:rPr>
              <a:t>tours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80350" y="3355150"/>
            <a:ext cx="85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cost = </a:t>
            </a:r>
            <a:r>
              <a:rPr lang="en" sz="1900">
                <a:solidFill>
                  <a:srgbClr val="188038"/>
                </a:solidFill>
              </a:rPr>
              <a:t>sum</a:t>
            </a:r>
            <a:r>
              <a:rPr lang="en" sz="1900">
                <a:solidFill>
                  <a:srgbClr val="666666"/>
                </a:solidFill>
              </a:rPr>
              <a:t>(dist[tour[i]][tour[i +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FF"/>
                </a:solidFill>
              </a:rPr>
              <a:t>1</a:t>
            </a:r>
            <a:r>
              <a:rPr lang="en" sz="1900">
                <a:solidFill>
                  <a:srgbClr val="666666"/>
                </a:solidFill>
              </a:rPr>
              <a:t>]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for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666666"/>
                </a:solidFill>
              </a:rPr>
              <a:t>i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188038"/>
                </a:solidFill>
              </a:rPr>
              <a:t>range</a:t>
            </a:r>
            <a:r>
              <a:rPr lang="en" sz="1900">
                <a:solidFill>
                  <a:srgbClr val="666666"/>
                </a:solidFill>
              </a:rPr>
              <a:t>(n)) </a:t>
            </a:r>
            <a:r>
              <a:rPr lang="en" sz="1900">
                <a:solidFill>
                  <a:schemeClr val="dk1"/>
                </a:solidFill>
              </a:rPr>
              <a:t>is</a:t>
            </a:r>
            <a:r>
              <a:rPr lang="en" sz="1900">
                <a:solidFill>
                  <a:srgbClr val="666666"/>
                </a:solidFill>
              </a:rPr>
              <a:t> O(n) f</a:t>
            </a:r>
            <a:r>
              <a:rPr lang="en" sz="1900">
                <a:solidFill>
                  <a:schemeClr val="dk1"/>
                </a:solidFill>
              </a:rPr>
              <a:t>or every tour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80350" y="2124500"/>
            <a:ext cx="85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</a:rPr>
              <a:t>Dominant term:</a:t>
            </a:r>
            <a:endParaRPr sz="17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2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536000" y="4249025"/>
            <a:ext cx="60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Algorithm complexity: O(n!) factorial time, dominates everything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Wallclock Runtime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08199" y="1856175"/>
            <a:ext cx="2817250" cy="32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16775"/>
            <a:ext cx="7534235" cy="41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Wallclock Runtime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95475" y="776975"/>
            <a:ext cx="43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Input Size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572000" y="776975"/>
            <a:ext cx="43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Runtime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5150"/>
            <a:ext cx="8839199" cy="351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 Solution</a:t>
            </a:r>
            <a:endParaRPr/>
          </a:p>
        </p:txBody>
      </p:sp>
      <p:pic>
        <p:nvPicPr>
          <p:cNvPr id="162" name="Google Shape;162;p25" title="1000_F_64266556_Rbef7NiLjuBh7W6VBKScZ6cVGxfQxrD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643" y="1926900"/>
            <a:ext cx="612321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915575"/>
            <a:ext cx="8520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       </a:t>
            </a:r>
            <a:r>
              <a:rPr lang="en" sz="2800">
                <a:solidFill>
                  <a:schemeClr val="dk1"/>
                </a:solidFill>
              </a:rPr>
              <a:t>Greedy                 Anytime            	   2-opt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Strategy</a:t>
            </a:r>
            <a:endParaRPr sz="3620"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325" y="1840062"/>
            <a:ext cx="1562913" cy="141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4">
            <a:alphaModFix/>
          </a:blip>
          <a:srcRect b="0" l="0" r="1931" t="0"/>
          <a:stretch/>
        </p:blipFill>
        <p:spPr>
          <a:xfrm>
            <a:off x="3955812" y="1745238"/>
            <a:ext cx="1232375" cy="15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>
            <a:off x="5316250" y="2006538"/>
            <a:ext cx="1130400" cy="1130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2697313" y="2006538"/>
            <a:ext cx="1130400" cy="1130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 title="istockphoto-1145844061-170667a.jpg"/>
          <p:cNvPicPr preferRelativeResize="0"/>
          <p:nvPr/>
        </p:nvPicPr>
        <p:blipFill rotWithShape="1">
          <a:blip r:embed="rId5">
            <a:alphaModFix/>
          </a:blip>
          <a:srcRect b="0" l="4560" r="5317" t="0"/>
          <a:stretch/>
        </p:blipFill>
        <p:spPr>
          <a:xfrm>
            <a:off x="6661825" y="2006550"/>
            <a:ext cx="1720174" cy="12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3790488" y="3728275"/>
            <a:ext cx="156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With Restarts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Iteratively selects nearest unvisited neighbor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Connects back to starting node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Produces quick but (usually) nonoptimal solutions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27" title="graph (3).png"/>
          <p:cNvPicPr preferRelativeResize="0"/>
          <p:nvPr/>
        </p:nvPicPr>
        <p:blipFill rotWithShape="1">
          <a:blip r:embed="rId3">
            <a:alphaModFix/>
          </a:blip>
          <a:srcRect b="35921" l="37264" r="33715" t="37427"/>
          <a:stretch/>
        </p:blipFill>
        <p:spPr>
          <a:xfrm>
            <a:off x="5441400" y="957425"/>
            <a:ext cx="3515774" cy="32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It Can Go Wrong</a:t>
            </a:r>
            <a:endParaRPr/>
          </a:p>
        </p:txBody>
      </p:sp>
      <p:pic>
        <p:nvPicPr>
          <p:cNvPr id="187" name="Google Shape;187;p28" title="graph (3).png"/>
          <p:cNvPicPr preferRelativeResize="0"/>
          <p:nvPr/>
        </p:nvPicPr>
        <p:blipFill rotWithShape="1">
          <a:blip r:embed="rId3">
            <a:alphaModFix/>
          </a:blip>
          <a:srcRect b="35921" l="36851" r="33714" t="37427"/>
          <a:stretch/>
        </p:blipFill>
        <p:spPr>
          <a:xfrm>
            <a:off x="2789025" y="1012824"/>
            <a:ext cx="3565951" cy="322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217350" y="1663775"/>
            <a:ext cx="29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Shortsighted Greediness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 title="imag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638" y="3616925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 title="graph (3).png"/>
          <p:cNvPicPr preferRelativeResize="0"/>
          <p:nvPr/>
        </p:nvPicPr>
        <p:blipFill rotWithShape="1">
          <a:blip r:embed="rId4">
            <a:alphaModFix/>
          </a:blip>
          <a:srcRect b="35922" l="37117" r="33845" t="37692"/>
          <a:stretch/>
        </p:blipFill>
        <p:spPr>
          <a:xfrm>
            <a:off x="182625" y="126825"/>
            <a:ext cx="3768024" cy="34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 title="graph (3).jpg"/>
          <p:cNvPicPr preferRelativeResize="0"/>
          <p:nvPr/>
        </p:nvPicPr>
        <p:blipFill rotWithShape="1">
          <a:blip r:embed="rId5">
            <a:alphaModFix/>
          </a:blip>
          <a:srcRect b="35659" l="37005" r="33561" t="37690"/>
          <a:stretch/>
        </p:blipFill>
        <p:spPr>
          <a:xfrm>
            <a:off x="4636813" y="98088"/>
            <a:ext cx="3845123" cy="348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1260138" y="3220478"/>
            <a:ext cx="15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Bad</a:t>
            </a:r>
            <a:r>
              <a:rPr lang="en" sz="2100">
                <a:solidFill>
                  <a:schemeClr val="dk1"/>
                </a:solidFill>
              </a:rPr>
              <a:t> Cycle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5712423" y="3241325"/>
            <a:ext cx="191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Correct</a:t>
            </a:r>
            <a:r>
              <a:rPr lang="en" sz="2100">
                <a:solidFill>
                  <a:schemeClr val="dk1"/>
                </a:solidFill>
              </a:rPr>
              <a:t> Cycle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98" name="Google Shape;198;p29" title="african-american-man-with-beard-annoyed-with-bad-attitude-making-stop-sign-crossing-hands-saying-no-expressing-security-defense-or-restriction-isol-MNKRM7.jpg"/>
          <p:cNvPicPr preferRelativeResize="0"/>
          <p:nvPr/>
        </p:nvPicPr>
        <p:blipFill rotWithShape="1">
          <a:blip r:embed="rId6">
            <a:alphaModFix/>
          </a:blip>
          <a:srcRect b="14102" l="14664" r="50553" t="2298"/>
          <a:stretch/>
        </p:blipFill>
        <p:spPr>
          <a:xfrm>
            <a:off x="1178975" y="3616925"/>
            <a:ext cx="1388374" cy="170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3733375" y="233325"/>
            <a:ext cx="532500" cy="349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8227825" y="233325"/>
            <a:ext cx="532500" cy="349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2-Opt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Uses constructed greedy tour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Looks for pairs of edges that, if swapped, shorten the path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Reverses that path segment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Continues until no improvements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7" name="Google Shape;207;p30" title="2-opt.draw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2" y="2896382"/>
            <a:ext cx="8987349" cy="18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838" y="815327"/>
            <a:ext cx="6392336" cy="39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Anytime with Restarts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00" y="903988"/>
            <a:ext cx="646470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6655400" y="1322125"/>
            <a:ext cx="22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Complete, weighted graph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648925" y="2208675"/>
            <a:ext cx="239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Visit every vertex once, except start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648925" y="3280300"/>
            <a:ext cx="239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Find least cost path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883500" y="860425"/>
            <a:ext cx="20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Optimal: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is the Traveling Salesman Problem?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 title="istockphoto-1416603097-612x61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206" y="-101541"/>
            <a:ext cx="2870150" cy="19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 title="66a802ad1ab16314fda2ff37_The Adams Company - Spur Gear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193" y="690268"/>
            <a:ext cx="1443200" cy="14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/>
          <p:nvPr/>
        </p:nvSpPr>
        <p:spPr>
          <a:xfrm>
            <a:off x="4433175" y="1275600"/>
            <a:ext cx="4431000" cy="27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4474450" y="1230025"/>
            <a:ext cx="44310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approx</a:t>
            </a:r>
            <a:r>
              <a:rPr lang="en" sz="2100">
                <a:solidFill>
                  <a:schemeClr val="dk1"/>
                </a:solidFill>
              </a:rPr>
              <a:t>(graph, deadline):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best = NULL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while time &lt; deadline: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tour = greedy(random start node)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tour = 2-opt(tour)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if current path is shorter: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  update best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return best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22" name="Google Shape;222;p32" title="istockphoto-164165969-612x61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5" y="3121575"/>
            <a:ext cx="1638300" cy="24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 Strategy</a:t>
            </a:r>
            <a:endParaRPr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271375" y="1260437"/>
            <a:ext cx="3898500" cy="23976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Constructs Initial tour using Nearest Neighbor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Refines tour using 2-Opt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Repeats process with Random Start Nodes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3" title="download.jpg"/>
          <p:cNvPicPr preferRelativeResize="0"/>
          <p:nvPr/>
        </p:nvPicPr>
        <p:blipFill rotWithShape="1">
          <a:blip r:embed="rId3">
            <a:alphaModFix/>
          </a:blip>
          <a:srcRect b="0" l="0" r="49176" t="0"/>
          <a:stretch/>
        </p:blipFill>
        <p:spPr>
          <a:xfrm rot="8572817">
            <a:off x="2622325" y="1043425"/>
            <a:ext cx="1065400" cy="18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Runtime Analysis</a:t>
            </a:r>
            <a:endParaRPr/>
          </a:p>
        </p:txBody>
      </p:sp>
      <p:sp>
        <p:nvSpPr>
          <p:cNvPr id="231" name="Google Shape;231;p33"/>
          <p:cNvSpPr txBox="1"/>
          <p:nvPr/>
        </p:nvSpPr>
        <p:spPr>
          <a:xfrm>
            <a:off x="493950" y="929700"/>
            <a:ext cx="22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Greedy: O(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</a:rPr>
              <a:t>n²)</a:t>
            </a:r>
            <a:endParaRPr sz="2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32" name="Google Shape;232;p33" title="download.jpg"/>
          <p:cNvPicPr preferRelativeResize="0"/>
          <p:nvPr/>
        </p:nvPicPr>
        <p:blipFill rotWithShape="1">
          <a:blip r:embed="rId3">
            <a:alphaModFix/>
          </a:blip>
          <a:srcRect b="0" l="49176" r="0" t="0"/>
          <a:stretch/>
        </p:blipFill>
        <p:spPr>
          <a:xfrm rot="-8268957">
            <a:off x="5539204" y="1043425"/>
            <a:ext cx="1065400" cy="18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6199125" y="929700"/>
            <a:ext cx="231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2-Opt: O(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</a:rPr>
              <a:t>n²)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850" y="1752500"/>
            <a:ext cx="3254276" cy="325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2746038" y="4452675"/>
            <a:ext cx="36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Total Complexity - O(</a:t>
            </a:r>
            <a:r>
              <a:rPr b="1" lang="en" sz="2400">
                <a:solidFill>
                  <a:schemeClr val="dk1"/>
                </a:solidFill>
                <a:highlight>
                  <a:schemeClr val="lt1"/>
                </a:highlight>
              </a:rPr>
              <a:t>n²</a:t>
            </a:r>
            <a:r>
              <a:rPr b="1"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4194138" y="1044200"/>
            <a:ext cx="755700" cy="7083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4"/>
          <p:cNvPicPr preferRelativeResize="0"/>
          <p:nvPr/>
        </p:nvPicPr>
        <p:blipFill rotWithShape="1">
          <a:blip r:embed="rId3">
            <a:alphaModFix/>
          </a:blip>
          <a:srcRect b="0" l="0" r="0" t="6200"/>
          <a:stretch/>
        </p:blipFill>
        <p:spPr>
          <a:xfrm>
            <a:off x="1679250" y="1957975"/>
            <a:ext cx="5785523" cy="325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 title="istockphoto-183282399-612x612.jpg"/>
          <p:cNvPicPr preferRelativeResize="0"/>
          <p:nvPr/>
        </p:nvPicPr>
        <p:blipFill rotWithShape="1">
          <a:blip r:embed="rId4">
            <a:alphaModFix/>
          </a:blip>
          <a:srcRect b="11894" l="0" r="0" t="0"/>
          <a:stretch/>
        </p:blipFill>
        <p:spPr>
          <a:xfrm>
            <a:off x="2769200" y="455151"/>
            <a:ext cx="3605600" cy="1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 vs Exact</a:t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2552113" y="1742650"/>
            <a:ext cx="403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Wallclock Runtime Comparison: Exact vs. Approx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25" y="867525"/>
            <a:ext cx="5552952" cy="41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Lower Bound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50" y="3425050"/>
            <a:ext cx="2836900" cy="18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 the Study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11700" y="1152475"/>
            <a:ext cx="53799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Finding our lower bound-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Has to be: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Lower Bound cost ≤ Optimal cost ≤ Approx cost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important because it provides a baseline so we know how close our approximation is to our optimal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36"/>
          <p:cNvCxnSpPr/>
          <p:nvPr/>
        </p:nvCxnSpPr>
        <p:spPr>
          <a:xfrm>
            <a:off x="6376850" y="1096300"/>
            <a:ext cx="0" cy="348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6"/>
          <p:cNvCxnSpPr/>
          <p:nvPr/>
        </p:nvCxnSpPr>
        <p:spPr>
          <a:xfrm>
            <a:off x="5915450" y="4266425"/>
            <a:ext cx="922800" cy="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6"/>
          <p:cNvCxnSpPr/>
          <p:nvPr/>
        </p:nvCxnSpPr>
        <p:spPr>
          <a:xfrm>
            <a:off x="5915450" y="3569200"/>
            <a:ext cx="9228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6"/>
          <p:cNvCxnSpPr/>
          <p:nvPr/>
        </p:nvCxnSpPr>
        <p:spPr>
          <a:xfrm>
            <a:off x="5915450" y="3237400"/>
            <a:ext cx="9228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6"/>
          <p:cNvSpPr txBox="1"/>
          <p:nvPr/>
        </p:nvSpPr>
        <p:spPr>
          <a:xfrm>
            <a:off x="6998075" y="4040075"/>
            <a:ext cx="151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Lower bound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6998075" y="3425050"/>
            <a:ext cx="18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Optimal Solution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6998075" y="2791775"/>
            <a:ext cx="186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Approximation Solution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810575" y="2527700"/>
            <a:ext cx="1184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Poly time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2527725" y="2503400"/>
            <a:ext cx="1184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 time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3904325" y="2549000"/>
            <a:ext cx="11847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Poly time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our lower bound  – 1 tree bound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311700" y="1152475"/>
            <a:ext cx="518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pick a root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2 - build an MST with on all nodes except the root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3 - add the two cheapest edges </a:t>
            </a:r>
            <a:r>
              <a:rPr lang="en"/>
              <a:t>incident</a:t>
            </a:r>
            <a:r>
              <a:rPr lang="en"/>
              <a:t> to the root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Runtime O(</a:t>
            </a:r>
            <a:r>
              <a:rPr lang="en"/>
              <a:t>n² log n)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725" y="1238250"/>
            <a:ext cx="2476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values - Gap Percentage</a:t>
            </a:r>
            <a:endParaRPr/>
          </a:p>
        </p:txBody>
      </p:sp>
      <p:pic>
        <p:nvPicPr>
          <p:cNvPr id="280" name="Google Shape;280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5" y="1098925"/>
            <a:ext cx="61794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6879350" y="1438550"/>
            <a:ext cx="18087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</a:t>
            </a:r>
            <a:r>
              <a:rPr lang="en" sz="1800">
                <a:solidFill>
                  <a:schemeClr val="dk2"/>
                </a:solidFill>
              </a:rPr>
              <a:t> average: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19.9%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Business man (Provided by Getty Images)" id="282" name="Google Shape;2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350" y="2303750"/>
            <a:ext cx="1540499" cy="283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2854950" y="643075"/>
            <a:ext cx="343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</a:t>
            </a:r>
            <a:endParaRPr/>
          </a:p>
        </p:txBody>
      </p:sp>
      <p:pic>
        <p:nvPicPr>
          <p:cNvPr descr="Professional business man working at the office (Provided by Getty Images)"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38" y="1350275"/>
            <a:ext cx="5431736" cy="362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5000"/>
            <a:ext cx="8327025" cy="37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53" y="1596928"/>
            <a:ext cx="2169200" cy="32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-10170" l="-1880" r="1880" t="10170"/>
          <a:stretch/>
        </p:blipFill>
        <p:spPr>
          <a:xfrm>
            <a:off x="2632975" y="572700"/>
            <a:ext cx="3816948" cy="289367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vs Decision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550" y="2337090"/>
            <a:ext cx="4680899" cy="276662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894325" y="1324275"/>
            <a:ext cx="20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Decision</a:t>
            </a:r>
            <a:r>
              <a:rPr b="1" lang="en" sz="1800">
                <a:solidFill>
                  <a:schemeClr val="dk1"/>
                </a:solidFill>
              </a:rPr>
              <a:t>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-74425" y="1785963"/>
            <a:ext cx="278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Visit every vertex once, except start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-59725" y="2537550"/>
            <a:ext cx="253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Find least cost path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56575" y="1324275"/>
            <a:ext cx="20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Optimal: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-59725" y="3350950"/>
            <a:ext cx="275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F→C→E→D→A→F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Cost: 11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6786625" y="1888425"/>
            <a:ext cx="2234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Find</a:t>
            </a:r>
            <a:r>
              <a:rPr lang="en" sz="1600">
                <a:solidFill>
                  <a:schemeClr val="dk1"/>
                </a:solidFill>
              </a:rPr>
              <a:t> a tour that visits each city exactly once, total cost ≤ k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818275" y="3160575"/>
            <a:ext cx="217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returns a </a:t>
            </a:r>
            <a:r>
              <a:rPr b="1" lang="en" sz="1600">
                <a:solidFill>
                  <a:schemeClr val="dk1"/>
                </a:solidFill>
              </a:rPr>
              <a:t>yes </a:t>
            </a:r>
            <a:r>
              <a:rPr lang="en" sz="1600">
                <a:solidFill>
                  <a:schemeClr val="dk1"/>
                </a:solidFill>
              </a:rPr>
              <a:t>or </a:t>
            </a:r>
            <a:r>
              <a:rPr b="1" lang="en" sz="1600">
                <a:solidFill>
                  <a:schemeClr val="dk1"/>
                </a:solidFill>
              </a:rPr>
              <a:t>no</a:t>
            </a:r>
            <a:r>
              <a:rPr lang="en" sz="1600">
                <a:solidFill>
                  <a:schemeClr val="dk1"/>
                </a:solidFill>
              </a:rPr>
              <a:t> answer to this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ertifier Process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certificate is just a </a:t>
            </a:r>
            <a:r>
              <a:rPr b="1" lang="en" sz="1600">
                <a:solidFill>
                  <a:schemeClr val="dk1"/>
                </a:solidFill>
              </a:rPr>
              <a:t>given tour</a:t>
            </a:r>
            <a:r>
              <a:rPr lang="en" sz="1600">
                <a:solidFill>
                  <a:schemeClr val="dk1"/>
                </a:solidFill>
              </a:rPr>
              <a:t>, e.g.: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Tour: F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C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E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D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A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F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Verifier checks:</a:t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Does the tour visit every city once?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Does it return to the starting city?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Is the total weight ≤ k?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This takes </a:t>
            </a:r>
            <a:r>
              <a:rPr b="1" lang="en" sz="1600">
                <a:solidFill>
                  <a:schemeClr val="dk1"/>
                </a:solidFill>
              </a:rPr>
              <a:t>O(n) </a:t>
            </a:r>
            <a:r>
              <a:rPr lang="en" sz="1600">
                <a:solidFill>
                  <a:schemeClr val="dk1"/>
                </a:solidFill>
              </a:rPr>
              <a:t>time → </a:t>
            </a:r>
            <a:r>
              <a:rPr b="1" lang="en" sz="1600">
                <a:solidFill>
                  <a:schemeClr val="dk1"/>
                </a:solidFill>
              </a:rPr>
              <a:t>polynomial.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50" y="1199625"/>
            <a:ext cx="4963074" cy="293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Certifier Process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n-constant time steps:</a:t>
            </a:r>
            <a:endParaRPr sz="16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perform </a:t>
            </a:r>
            <a:r>
              <a:rPr b="1" lang="en" sz="1200">
                <a:solidFill>
                  <a:schemeClr val="dk1"/>
                </a:solidFill>
              </a:rPr>
              <a:t>one weight lookup</a:t>
            </a:r>
            <a:r>
              <a:rPr lang="en" sz="1200">
                <a:solidFill>
                  <a:schemeClr val="dk1"/>
                </a:solidFill>
              </a:rPr>
              <a:t> for each of the n edges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perform </a:t>
            </a:r>
            <a:r>
              <a:rPr b="1" lang="en" sz="1200">
                <a:solidFill>
                  <a:schemeClr val="dk1"/>
                </a:solidFill>
              </a:rPr>
              <a:t>one addition</a:t>
            </a:r>
            <a:r>
              <a:rPr lang="en" sz="1200">
                <a:solidFill>
                  <a:schemeClr val="dk1"/>
                </a:solidFill>
              </a:rPr>
              <a:t> per edge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8">
                <a:solidFill>
                  <a:schemeClr val="dk1"/>
                </a:solidFill>
              </a:rPr>
              <a:t>all constant-time operations for </a:t>
            </a:r>
            <a:r>
              <a:rPr b="1" lang="en" sz="1308">
                <a:solidFill>
                  <a:schemeClr val="dk1"/>
                </a:solidFill>
              </a:rPr>
              <a:t>n</a:t>
            </a:r>
            <a:endParaRPr b="1" sz="1308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32">
                <a:solidFill>
                  <a:schemeClr val="dk1"/>
                </a:solidFill>
              </a:rPr>
              <a:t>T(n) = n ⋅ O(1) = O(n)</a:t>
            </a:r>
            <a:endParaRPr sz="173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4572000" y="854425"/>
            <a:ext cx="4431000" cy="379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4728900" y="854425"/>
            <a:ext cx="41172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create array seen[1..n] initialized to false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total = 0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i = 1 to n-1: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u = tour[i]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v = tour[i+1]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no edge (u,v) exists: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REJECT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total = total + w(u,v)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no edge (tour[n], tour[1]) exists: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REJECT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total = total + w(tour[n], tour[1])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9925"/>
            <a:ext cx="4149624" cy="29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25" y="999937"/>
            <a:ext cx="4638674" cy="29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61138" y="4313550"/>
            <a:ext cx="257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60">
                <a:solidFill>
                  <a:schemeClr val="dk1"/>
                </a:solidFill>
              </a:rPr>
              <a:t>Hamiltonian Cycle</a:t>
            </a:r>
            <a:endParaRPr sz="700"/>
          </a:p>
        </p:txBody>
      </p:sp>
      <p:sp>
        <p:nvSpPr>
          <p:cNvPr id="106" name="Google Shape;106;p18"/>
          <p:cNvSpPr/>
          <p:nvPr/>
        </p:nvSpPr>
        <p:spPr>
          <a:xfrm>
            <a:off x="3637200" y="4313550"/>
            <a:ext cx="1352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5223000" y="4313550"/>
            <a:ext cx="3609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60">
                <a:solidFill>
                  <a:schemeClr val="dk1"/>
                </a:solidFill>
              </a:rPr>
              <a:t>Traveling Salesman Problem</a:t>
            </a:r>
            <a:endParaRPr sz="700"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Reduction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673625" y="5727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Let </a:t>
            </a: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be a new graph with edges between all pairs of vertices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Edges present in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r>
              <a:rPr lang="en" sz="1600">
                <a:solidFill>
                  <a:schemeClr val="dk1"/>
                </a:solidFill>
              </a:rPr>
              <a:t> assigned weight 0, new edges in </a:t>
            </a: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assigned weight 1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Constructed in polynomial time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54354" y="2857300"/>
            <a:ext cx="2898850" cy="29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10500"/>
            <a:ext cx="4702724" cy="300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673625" y="1017725"/>
            <a:ext cx="4260300" cy="3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Graph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r>
              <a:rPr lang="en" sz="1600">
                <a:solidFill>
                  <a:schemeClr val="dk1"/>
                </a:solidFill>
              </a:rPr>
              <a:t> has HC if cycle in </a:t>
            </a: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passes through all vertices once, and has length of 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Cycle contains only edges originally present in graph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If HC in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r>
              <a:rPr lang="en" sz="1600">
                <a:solidFill>
                  <a:schemeClr val="dk1"/>
                </a:solidFill>
              </a:rPr>
              <a:t>, it forms cycle in </a:t>
            </a:r>
            <a:r>
              <a:rPr i="1" lang="en" sz="1600">
                <a:solidFill>
                  <a:schemeClr val="dk1"/>
                </a:solidFill>
              </a:rPr>
              <a:t>G′ </a:t>
            </a:r>
            <a:r>
              <a:rPr lang="en" sz="1600">
                <a:solidFill>
                  <a:schemeClr val="dk1"/>
                </a:solidFill>
              </a:rPr>
              <a:t>with length of 0.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dk1"/>
                </a:solidFill>
              </a:rPr>
              <a:t>Solution exists for TSP in </a:t>
            </a:r>
            <a:r>
              <a:rPr i="1" lang="en" sz="1600" u="sng">
                <a:solidFill>
                  <a:schemeClr val="dk1"/>
                </a:solidFill>
              </a:rPr>
              <a:t>G′ </a:t>
            </a:r>
            <a:r>
              <a:rPr lang="en" sz="1600" u="sng">
                <a:solidFill>
                  <a:schemeClr val="dk1"/>
                </a:solidFill>
              </a:rPr>
              <a:t>with length of 0</a:t>
            </a:r>
            <a:endParaRPr sz="1600" u="sng">
              <a:solidFill>
                <a:schemeClr val="dk1"/>
              </a:solidFill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500"/>
            <a:ext cx="4702724" cy="300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572000" y="2159225"/>
            <a:ext cx="4260300" cy="13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has cycle passing through all vertices once with length of 0. This is a </a:t>
            </a:r>
            <a:r>
              <a:rPr b="1" lang="en" sz="1600">
                <a:solidFill>
                  <a:schemeClr val="dk1"/>
                </a:solidFill>
              </a:rPr>
              <a:t>Hamiltonian Cycle</a:t>
            </a:r>
            <a:r>
              <a:rPr lang="en" sz="1600">
                <a:solidFill>
                  <a:schemeClr val="dk1"/>
                </a:solidFill>
              </a:rPr>
              <a:t> in </a:t>
            </a:r>
            <a:r>
              <a:rPr i="1" lang="en" sz="1600">
                <a:solidFill>
                  <a:schemeClr val="dk1"/>
                </a:solidFill>
              </a:rPr>
              <a:t>G.</a:t>
            </a:r>
            <a:endParaRPr sz="1600" u="sng">
              <a:solidFill>
                <a:schemeClr val="dk1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75" y="1299975"/>
            <a:ext cx="4597048" cy="302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